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notesMasterIdLst>
    <p:notesMasterId r:id="rId6"/>
  </p:notesMasterIdLst>
  <p:sldIdLst>
    <p:sldId id="256" r:id="rId2"/>
    <p:sldId id="273" r:id="rId3"/>
    <p:sldId id="274" r:id="rId4"/>
    <p:sldId id="275" r:id="rId5"/>
  </p:sldIdLst>
  <p:sldSz cx="28870275" cy="162417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14">
          <p15:clr>
            <a:srgbClr val="A4A3A4"/>
          </p15:clr>
        </p15:guide>
        <p15:guide id="2" pos="90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47" d="100"/>
          <a:sy n="47" d="100"/>
        </p:scale>
        <p:origin x="984" y="48"/>
      </p:cViewPr>
      <p:guideLst>
        <p:guide orient="horz" pos="5114"/>
        <p:guide pos="9091"/>
      </p:guideLst>
    </p:cSldViewPr>
  </p:slideViewPr>
  <p:outlineViewPr>
    <p:cViewPr>
      <p:scale>
        <a:sx n="33" d="100"/>
        <a:sy n="33" d="100"/>
      </p:scale>
      <p:origin x="0" y="-835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950F9EF-D10B-4865-9470-1A88E229029C}" type="datetime1">
              <a:rPr lang="ko-KR" altLang="en-US"/>
              <a:pPr lvl="0">
                <a:defRPr/>
              </a:pPr>
              <a:t>2025-08-21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E6E885F-C4B7-4CB3-8643-83206473A37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E6E885F-C4B7-4CB3-8643-83206473A379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959CA-96D9-45F1-937D-47DCA04447CD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878D-9138-44C1-BADE-E32AB6BAE832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13CBE-5B01-4C22-96E8-B2DA0D30244D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A7F82-9CCC-4C1B-80D3-F497E155DBE8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9585F-55DD-4041-9B1B-9A7BD9132EE0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62EE-2F90-453C-96E4-2A9D285C6AE0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0D10F-4B05-4659-A13F-F0EAAA610437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C046B-696C-4C59-B12A-74723E70E648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EDB5-AFE7-4293-91FF-DF97F3C65F42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26646-4666-4DEC-8F3B-891D5E783448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C0B84-60E8-4538-90E0-DDDB5ED783D1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2F58E-1631-4B89-B816-C9E699C2A736}" type="datetime1">
              <a:rPr lang="en-US" altLang="ko-KR" smtClean="0"/>
              <a:t>8/21/2025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23731537" y="1543605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6F15528-21DE-4FAA-801E-634DDDAF4B2B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3">
            <a:extLst>
              <a:ext uri="{FF2B5EF4-FFF2-40B4-BE49-F238E27FC236}">
                <a16:creationId xmlns:a16="http://schemas.microsoft.com/office/drawing/2014/main" id="{5A4D2C60-80CB-4A0C-B176-A468E780C76E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1588"/>
            <a:ext cx="28870275" cy="162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719310E2-8A85-44B4-9C41-4B4F28405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69614" y="10649723"/>
            <a:ext cx="882536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8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DAILY REPORT </a:t>
            </a:r>
            <a:r>
              <a:rPr kumimoji="0" lang="en-US" altLang="ko-KR" sz="8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#17</a:t>
            </a:r>
            <a:endParaRPr kumimoji="0" lang="ko-KR" altLang="ko-KR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Freeform 14">
            <a:extLst>
              <a:ext uri="{FF2B5EF4-FFF2-40B4-BE49-F238E27FC236}">
                <a16:creationId xmlns:a16="http://schemas.microsoft.com/office/drawing/2014/main" id="{EE87DF50-0FC5-42DB-83A5-BF8B61E14042}"/>
              </a:ext>
            </a:extLst>
          </p:cNvPr>
          <p:cNvSpPr>
            <a:spLocks/>
          </p:cNvSpPr>
          <p:nvPr/>
        </p:nvSpPr>
        <p:spPr bwMode="auto">
          <a:xfrm>
            <a:off x="13309600" y="12949238"/>
            <a:ext cx="14411325" cy="0"/>
          </a:xfrm>
          <a:custGeom>
            <a:avLst/>
            <a:gdLst>
              <a:gd name="T0" fmla="*/ 0 w 9078"/>
              <a:gd name="T1" fmla="*/ 9078 w 9078"/>
              <a:gd name="T2" fmla="*/ 0 w 907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9078">
                <a:moveTo>
                  <a:pt x="0" y="0"/>
                </a:moveTo>
                <a:lnTo>
                  <a:pt x="907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019C0EFC-7502-4177-8580-D01A3C550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69614" y="12121325"/>
            <a:ext cx="1329059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E4FA-4BFA-4901-ACB6-F06A342D5B33}"/>
              </a:ext>
            </a:extLst>
          </p:cNvPr>
          <p:cNvSpPr txBox="1"/>
          <p:nvPr/>
        </p:nvSpPr>
        <p:spPr>
          <a:xfrm>
            <a:off x="22207537" y="12652911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발표자 </a:t>
            </a:r>
            <a:r>
              <a:rPr lang="en-US" altLang="ko-KR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신홍민</a:t>
            </a:r>
            <a:endParaRPr lang="ko-KR" altLang="en-US" sz="3200" b="1" dirty="0">
              <a:solidFill>
                <a:srgbClr val="083D7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9A9D4-6689-4E25-E86E-32EFB2190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2711375B-0029-B720-2FB6-9EB208BD8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12" y="6207136"/>
            <a:ext cx="12511088" cy="9110017"/>
          </a:xfrm>
          <a:prstGeom prst="rect">
            <a:avLst/>
          </a:prstGeom>
        </p:spPr>
      </p:pic>
      <p:sp>
        <p:nvSpPr>
          <p:cNvPr id="19" name="Rectangle 6">
            <a:extLst>
              <a:ext uri="{FF2B5EF4-FFF2-40B4-BE49-F238E27FC236}">
                <a16:creationId xmlns:a16="http://schemas.microsoft.com/office/drawing/2014/main" id="{5889B813-747E-EC6A-B666-64B397D63346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63CB80F6-35A0-A793-5156-C3733CE355CD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4089D596-5A5F-786A-C1FF-F93AFDAB0455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903A24D9-A443-A212-3194-6EBEA1C4F3A9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8499488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Design for OP-AMP Circuit (Gain = 100)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8" name="Rectangle 23">
            <a:extLst>
              <a:ext uri="{FF2B5EF4-FFF2-40B4-BE49-F238E27FC236}">
                <a16:creationId xmlns:a16="http://schemas.microsoft.com/office/drawing/2014/main" id="{1D4A183C-EFB5-777B-659B-79D449AA60D4}"/>
              </a:ext>
            </a:extLst>
          </p:cNvPr>
          <p:cNvSpPr>
            <a:spLocks noChangeArrowheads="1"/>
          </p:cNvSpPr>
          <p:nvPr/>
        </p:nvSpPr>
        <p:spPr>
          <a:xfrm>
            <a:off x="13512799" y="4926828"/>
            <a:ext cx="11887200" cy="68326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Design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Spec.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Input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Signal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Sinewave(Freq=</a:t>
            </a:r>
            <a:r>
              <a:rPr lang="en-US" altLang="ko-KR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40kHz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37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Ampl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=10mV)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AMP type : Inverting AMP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OPAMP : RC4558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Power Supply : 12V</a:t>
            </a:r>
          </a:p>
          <a:p>
            <a:pPr marL="1028700" lvl="1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RC4558 Import Spec.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Supply Voltage : 18V to -18V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Gain-bandwidth : 3MHz</a:t>
            </a:r>
          </a:p>
          <a:p>
            <a:pPr lvl="1"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	  (3MHz = 100 X 30kHz)</a:t>
            </a:r>
          </a:p>
          <a:p>
            <a:pPr lvl="1"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	  (3MHz = 75 X </a:t>
            </a:r>
            <a:r>
              <a:rPr lang="en-US" altLang="ko-KR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40kHz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0D4D9EF-3924-C789-968D-258E098FF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3021828"/>
            <a:ext cx="12496800" cy="318530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ABC7F2-CB2C-E890-07A9-194EDDCC41D5}"/>
              </a:ext>
            </a:extLst>
          </p:cNvPr>
          <p:cNvSpPr/>
          <p:nvPr/>
        </p:nvSpPr>
        <p:spPr>
          <a:xfrm>
            <a:off x="754062" y="3936228"/>
            <a:ext cx="12377737" cy="626904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98CF4A-0F2C-0E50-37D2-E0B115BA7CB0}"/>
              </a:ext>
            </a:extLst>
          </p:cNvPr>
          <p:cNvSpPr/>
          <p:nvPr/>
        </p:nvSpPr>
        <p:spPr>
          <a:xfrm>
            <a:off x="696912" y="8396309"/>
            <a:ext cx="12434887" cy="6858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38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C49B4-8921-116F-232E-1B9B86269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BF542AB8-56F0-BABD-CED0-DE3237277787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D7BA9421-91F2-81AB-73C1-34884D28039C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5911C043-D633-3492-0870-A7A65D1CEA99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FA6ECB49-A6FD-CFFB-CC61-F4E9D1A485A2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8499488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Design for OP-AMP Circuit (Gain = 100)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FE34AF-0337-CE43-7124-5AFADF430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7" y="3091656"/>
            <a:ext cx="18555793" cy="11734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23">
                <a:extLst>
                  <a:ext uri="{FF2B5EF4-FFF2-40B4-BE49-F238E27FC236}">
                    <a16:creationId xmlns:a16="http://schemas.microsoft.com/office/drawing/2014/main" id="{643263ED-A55F-D317-6569-D959770F2FAF}"/>
                  </a:ext>
                </a:extLst>
              </p:cNvPr>
              <p:cNvSpPr>
                <a:spLocks noChangeArrowheads="1"/>
              </p:cNvSpPr>
              <p:nvPr/>
            </p:nvSpPr>
            <p:spPr>
              <a:xfrm>
                <a:off x="13512799" y="3244056"/>
                <a:ext cx="11887200" cy="42226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0" tIns="0" rIns="0" bIns="0" anchor="t" anchorCtr="0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Inverting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AMP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개 사용 </a:t>
                </a: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lvl="0"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    (RC4558 GBW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를 고려한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Gain Max = 75)</a:t>
                </a:r>
              </a:p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그렇기에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차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2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차 모두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10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배 증폭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(10X10 = 100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배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)</a:t>
                </a:r>
              </a:p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370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fPr>
                      <m:num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𝑅</m:t>
                        </m:r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2</m:t>
                        </m:r>
                      </m:num>
                      <m:den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𝑅</m:t>
                        </m:r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1</m:t>
                        </m:r>
                      </m:den>
                    </m:f>
                    <m:r>
                      <a:rPr lang="en-US" altLang="ko-KR" sz="3700" b="0" i="1" smtClean="0"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=</m:t>
                    </m:r>
                    <m:f>
                      <m:fPr>
                        <m:ctrlPr>
                          <a:rPr lang="en-US" altLang="ko-KR" sz="3700" i="1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fPr>
                      <m:num>
                        <m:r>
                          <a:rPr lang="en-US" altLang="ko-KR" sz="3700" i="1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𝑅</m:t>
                        </m:r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6</m:t>
                        </m:r>
                      </m:num>
                      <m:den>
                        <m:r>
                          <a:rPr lang="en-US" altLang="ko-KR" sz="3700" i="1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𝑅</m:t>
                        </m:r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7</m:t>
                        </m:r>
                      </m:den>
                    </m:f>
                    <m:r>
                      <a:rPr lang="en-US" altLang="ko-KR" sz="3700" b="0" i="1" smtClean="0"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=−10</m:t>
                    </m:r>
                  </m:oMath>
                </a14:m>
                <a:endParaRPr lang="en-US" altLang="ko-KR" sz="3700" b="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endParaRPr lang="en-US" altLang="ko-KR" sz="3700" b="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R1, R7 = 1k / R2, R6 = 10k</a:t>
                </a:r>
              </a:p>
            </p:txBody>
          </p:sp>
        </mc:Choice>
        <mc:Fallback xmlns="">
          <p:sp>
            <p:nvSpPr>
              <p:cNvPr id="4" name="Rectangle 23">
                <a:extLst>
                  <a:ext uri="{FF2B5EF4-FFF2-40B4-BE49-F238E27FC236}">
                    <a16:creationId xmlns:a16="http://schemas.microsoft.com/office/drawing/2014/main" id="{643263ED-A55F-D317-6569-D959770F2F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12799" y="3244056"/>
                <a:ext cx="11887200" cy="4222694"/>
              </a:xfrm>
              <a:prstGeom prst="rect">
                <a:avLst/>
              </a:prstGeom>
              <a:blipFill>
                <a:blip r:embed="rId3"/>
                <a:stretch>
                  <a:fillRect l="-2256" t="-3175" b="-591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389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8670E-46AB-C0FA-6AD6-AED48084D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15E045D0-E04B-6844-E09E-AB895DD184A4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DCE92C46-D48D-951E-B146-9FC930A8849C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394AC14F-605E-596B-B078-80A77C3721A9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BE0AA01A-A45C-A73B-7402-984EB3EB7BE5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8499488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Design for OP-AMP Circuit (Gain = 100)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1E30C4-7A96-B1D5-AF18-65C7617C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029" y="2293143"/>
            <a:ext cx="23281832" cy="11779880"/>
          </a:xfrm>
          <a:prstGeom prst="rect">
            <a:avLst/>
          </a:prstGeom>
        </p:spPr>
      </p:pic>
      <p:sp>
        <p:nvSpPr>
          <p:cNvPr id="4" name="Rectangle 23">
            <a:extLst>
              <a:ext uri="{FF2B5EF4-FFF2-40B4-BE49-F238E27FC236}">
                <a16:creationId xmlns:a16="http://schemas.microsoft.com/office/drawing/2014/main" id="{F8EAA6FB-2DF1-FC4B-447E-626077817510}"/>
              </a:ext>
            </a:extLst>
          </p:cNvPr>
          <p:cNvSpPr>
            <a:spLocks noChangeArrowheads="1"/>
          </p:cNvSpPr>
          <p:nvPr/>
        </p:nvSpPr>
        <p:spPr>
          <a:xfrm>
            <a:off x="2319337" y="14073023"/>
            <a:ext cx="19431000" cy="11387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입력 신호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10mV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 증폭 시켜 약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1000mV = 1V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나오는 것을 확인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88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2315</TotalTime>
  <Words>177</Words>
  <Application>Microsoft Office PowerPoint</Application>
  <PresentationFormat>사용자 지정</PresentationFormat>
  <Paragraphs>27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4" baseType="lpstr">
      <vt:lpstr>나눔고딕 ExtraBold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Cambria Math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Caleb SHIN</cp:lastModifiedBy>
  <cp:revision>290</cp:revision>
  <dcterms:created xsi:type="dcterms:W3CDTF">2006-08-16T00:00:00Z</dcterms:created>
  <dcterms:modified xsi:type="dcterms:W3CDTF">2025-08-21T12:01:49Z</dcterms:modified>
  <cp:version/>
</cp:coreProperties>
</file>

<file path=docProps/thumbnail.jpeg>
</file>